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5" r:id="rId1"/>
  </p:sldMasterIdLst>
  <p:sldIdLst>
    <p:sldId id="259" r:id="rId2"/>
    <p:sldId id="260" r:id="rId3"/>
    <p:sldId id="262" r:id="rId4"/>
    <p:sldId id="264" r:id="rId5"/>
    <p:sldId id="265" r:id="rId6"/>
    <p:sldId id="266" r:id="rId7"/>
    <p:sldId id="268" r:id="rId8"/>
    <p:sldId id="269" r:id="rId9"/>
    <p:sldId id="270" r:id="rId10"/>
    <p:sldId id="272" r:id="rId11"/>
    <p:sldId id="274" r:id="rId12"/>
    <p:sldId id="275" r:id="rId13"/>
    <p:sldId id="277" r:id="rId14"/>
    <p:sldId id="282" r:id="rId15"/>
    <p:sldId id="285" r:id="rId16"/>
    <p:sldId id="286" r:id="rId17"/>
    <p:sldId id="299" r:id="rId18"/>
    <p:sldId id="300" r:id="rId19"/>
    <p:sldId id="301" r:id="rId20"/>
    <p:sldId id="302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1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6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51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3486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33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55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69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90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6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9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4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6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5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4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2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8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6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gery.usc.edu/hepatobiliary/pediatricsurgeryandtransplant.html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urgery.usc.edu/hepatobil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pankajkaira/radi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94955"/>
            <a:ext cx="637794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3200" spc="-5" dirty="0" smtClean="0"/>
              <a:t>Indications for liver transplantation in children</a:t>
            </a:r>
            <a:endParaRPr sz="320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061110" y="1804377"/>
            <a:ext cx="5080000" cy="472757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05"/>
              </a:spcBef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Biliary atresia –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55%</a:t>
            </a:r>
            <a:endParaRPr sz="25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Cirrhosis/Cholestatic –</a:t>
            </a:r>
            <a:r>
              <a:rPr sz="25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20%</a:t>
            </a:r>
            <a:endParaRPr sz="25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25"/>
              </a:spcBef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Alagille syndrome</a:t>
            </a:r>
            <a:endParaRPr sz="22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4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i="1" spc="-5" dirty="0">
                <a:solidFill>
                  <a:srgbClr val="FFFFFF"/>
                </a:solidFill>
                <a:latin typeface="Symbol"/>
                <a:cs typeface="Symbol"/>
              </a:rPr>
              <a:t>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1-antitrypsin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deficiency</a:t>
            </a:r>
            <a:endParaRPr sz="22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20"/>
              </a:spcBef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Autoimmune/PSC</a:t>
            </a:r>
            <a:endParaRPr sz="22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25"/>
              </a:spcBef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Cryptogenic</a:t>
            </a:r>
            <a:r>
              <a:rPr sz="2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cirrhosis</a:t>
            </a:r>
            <a:endParaRPr sz="22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Fulminant hepatic failure –</a:t>
            </a:r>
            <a:r>
              <a:rPr sz="25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15%</a:t>
            </a:r>
            <a:endParaRPr sz="25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Metabolic disorders –</a:t>
            </a:r>
            <a:r>
              <a:rPr sz="25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25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25"/>
              </a:spcBef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Urea cycle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defects</a:t>
            </a:r>
            <a:endParaRPr sz="22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30"/>
              </a:spcBef>
              <a:buChar char="–"/>
              <a:tabLst>
                <a:tab pos="756285" algn="l"/>
                <a:tab pos="756920" algn="l"/>
              </a:tabLst>
            </a:pP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Tyrosinemia</a:t>
            </a:r>
            <a:endParaRPr sz="22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Primary hepatic malignancy –</a:t>
            </a:r>
            <a:r>
              <a:rPr sz="25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1842" y="609600"/>
            <a:ext cx="832865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Left Lateral Section / Right</a:t>
            </a:r>
            <a:r>
              <a:rPr sz="3200" spc="5" dirty="0"/>
              <a:t> </a:t>
            </a:r>
            <a:r>
              <a:rPr sz="3200" spc="-20" dirty="0"/>
              <a:t>Trisection</a:t>
            </a:r>
          </a:p>
        </p:txBody>
      </p:sp>
      <p:sp>
        <p:nvSpPr>
          <p:cNvPr id="3" name="object 3"/>
          <p:cNvSpPr/>
          <p:nvPr/>
        </p:nvSpPr>
        <p:spPr>
          <a:xfrm>
            <a:off x="621791" y="1318260"/>
            <a:ext cx="7895844" cy="5387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381000"/>
            <a:ext cx="677608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Left Lobe / Right Lobe</a:t>
            </a:r>
            <a:r>
              <a:rPr sz="3600" spc="-40" dirty="0"/>
              <a:t> </a:t>
            </a:r>
            <a:r>
              <a:rPr sz="3600" dirty="0"/>
              <a:t>Split</a:t>
            </a:r>
          </a:p>
        </p:txBody>
      </p:sp>
      <p:sp>
        <p:nvSpPr>
          <p:cNvPr id="3" name="object 3"/>
          <p:cNvSpPr/>
          <p:nvPr/>
        </p:nvSpPr>
        <p:spPr>
          <a:xfrm>
            <a:off x="973836" y="1184147"/>
            <a:ext cx="7179563" cy="5521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81607"/>
            <a:ext cx="846709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In Situ Left Lateral Section</a:t>
            </a:r>
            <a:r>
              <a:rPr sz="3200" spc="45" dirty="0"/>
              <a:t> </a:t>
            </a:r>
            <a:r>
              <a:rPr sz="3200" spc="-5" dirty="0"/>
              <a:t>Dissection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142999"/>
            <a:ext cx="9144000" cy="5714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22044" y="2161159"/>
            <a:ext cx="2172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Middle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Hepatic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Vein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72002" y="2346832"/>
            <a:ext cx="619760" cy="397510"/>
          </a:xfrm>
          <a:custGeom>
            <a:avLst/>
            <a:gdLst/>
            <a:ahLst/>
            <a:cxnLst/>
            <a:rect l="l" t="t" r="r" b="b"/>
            <a:pathLst>
              <a:path w="619760" h="397510">
                <a:moveTo>
                  <a:pt x="512683" y="352746"/>
                </a:moveTo>
                <a:lnTo>
                  <a:pt x="492506" y="385063"/>
                </a:lnTo>
                <a:lnTo>
                  <a:pt x="619760" y="397128"/>
                </a:lnTo>
                <a:lnTo>
                  <a:pt x="598802" y="362838"/>
                </a:lnTo>
                <a:lnTo>
                  <a:pt x="528827" y="362838"/>
                </a:lnTo>
                <a:lnTo>
                  <a:pt x="512683" y="352746"/>
                </a:lnTo>
                <a:close/>
              </a:path>
              <a:path w="619760" h="397510">
                <a:moveTo>
                  <a:pt x="532893" y="320376"/>
                </a:moveTo>
                <a:lnTo>
                  <a:pt x="512683" y="352746"/>
                </a:lnTo>
                <a:lnTo>
                  <a:pt x="528827" y="362838"/>
                </a:lnTo>
                <a:lnTo>
                  <a:pt x="549021" y="330453"/>
                </a:lnTo>
                <a:lnTo>
                  <a:pt x="532893" y="320376"/>
                </a:lnTo>
                <a:close/>
              </a:path>
              <a:path w="619760" h="397510">
                <a:moveTo>
                  <a:pt x="553085" y="288036"/>
                </a:moveTo>
                <a:lnTo>
                  <a:pt x="532893" y="320376"/>
                </a:lnTo>
                <a:lnTo>
                  <a:pt x="549021" y="330453"/>
                </a:lnTo>
                <a:lnTo>
                  <a:pt x="528827" y="362838"/>
                </a:lnTo>
                <a:lnTo>
                  <a:pt x="598802" y="362838"/>
                </a:lnTo>
                <a:lnTo>
                  <a:pt x="553085" y="288036"/>
                </a:lnTo>
                <a:close/>
              </a:path>
              <a:path w="619760" h="397510">
                <a:moveTo>
                  <a:pt x="20193" y="0"/>
                </a:moveTo>
                <a:lnTo>
                  <a:pt x="0" y="32257"/>
                </a:lnTo>
                <a:lnTo>
                  <a:pt x="512683" y="352746"/>
                </a:lnTo>
                <a:lnTo>
                  <a:pt x="532893" y="320376"/>
                </a:lnTo>
                <a:lnTo>
                  <a:pt x="201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3444" y="4066794"/>
            <a:ext cx="1689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Left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Portal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Vein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0594" y="5972047"/>
            <a:ext cx="1334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5080" indent="-55244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Left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Hepatic 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Artery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11018" y="1887727"/>
            <a:ext cx="3520440" cy="4380230"/>
          </a:xfrm>
          <a:custGeom>
            <a:avLst/>
            <a:gdLst/>
            <a:ahLst/>
            <a:cxnLst/>
            <a:rect l="l" t="t" r="r" b="b"/>
            <a:pathLst>
              <a:path w="3520440" h="4380230">
                <a:moveTo>
                  <a:pt x="1533144" y="3980434"/>
                </a:moveTo>
                <a:lnTo>
                  <a:pt x="1408430" y="3952710"/>
                </a:lnTo>
                <a:lnTo>
                  <a:pt x="1417650" y="3989679"/>
                </a:lnTo>
                <a:lnTo>
                  <a:pt x="4572" y="4342955"/>
                </a:lnTo>
                <a:lnTo>
                  <a:pt x="13716" y="4379912"/>
                </a:lnTo>
                <a:lnTo>
                  <a:pt x="1426883" y="4026649"/>
                </a:lnTo>
                <a:lnTo>
                  <a:pt x="1436116" y="4063593"/>
                </a:lnTo>
                <a:lnTo>
                  <a:pt x="1527746" y="3985056"/>
                </a:lnTo>
                <a:lnTo>
                  <a:pt x="1533144" y="3980434"/>
                </a:lnTo>
                <a:close/>
              </a:path>
              <a:path w="3520440" h="4380230">
                <a:moveTo>
                  <a:pt x="1533144" y="3218434"/>
                </a:moveTo>
                <a:lnTo>
                  <a:pt x="1512963" y="3189224"/>
                </a:lnTo>
                <a:lnTo>
                  <a:pt x="1460500" y="3113278"/>
                </a:lnTo>
                <a:lnTo>
                  <a:pt x="1442173" y="3146666"/>
                </a:lnTo>
                <a:lnTo>
                  <a:pt x="18288" y="2363597"/>
                </a:lnTo>
                <a:lnTo>
                  <a:pt x="0" y="2396871"/>
                </a:lnTo>
                <a:lnTo>
                  <a:pt x="1423860" y="3180042"/>
                </a:lnTo>
                <a:lnTo>
                  <a:pt x="1405509" y="3213481"/>
                </a:lnTo>
                <a:lnTo>
                  <a:pt x="1533144" y="3218434"/>
                </a:lnTo>
                <a:close/>
              </a:path>
              <a:path w="3520440" h="4380230">
                <a:moveTo>
                  <a:pt x="3520440" y="36068"/>
                </a:moveTo>
                <a:lnTo>
                  <a:pt x="3508248" y="0"/>
                </a:lnTo>
                <a:lnTo>
                  <a:pt x="2054237" y="496506"/>
                </a:lnTo>
                <a:lnTo>
                  <a:pt x="2041906" y="460375"/>
                </a:lnTo>
                <a:lnTo>
                  <a:pt x="1952244" y="551434"/>
                </a:lnTo>
                <a:lnTo>
                  <a:pt x="2078863" y="568579"/>
                </a:lnTo>
                <a:lnTo>
                  <a:pt x="2068664" y="538734"/>
                </a:lnTo>
                <a:lnTo>
                  <a:pt x="2066556" y="532574"/>
                </a:lnTo>
                <a:lnTo>
                  <a:pt x="3520440" y="360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80428" y="1629282"/>
            <a:ext cx="1663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Left Hepatic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Vein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05400" y="4471415"/>
            <a:ext cx="4038599" cy="2386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2200" y="0"/>
            <a:ext cx="2971799" cy="1444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46518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Allocation of </a:t>
            </a:r>
            <a:r>
              <a:rPr sz="3200" spc="-35" dirty="0"/>
              <a:t>Vessels </a:t>
            </a:r>
            <a:r>
              <a:rPr sz="3200" spc="-5" dirty="0"/>
              <a:t>and Biliary</a:t>
            </a:r>
            <a:r>
              <a:rPr sz="3200" spc="5" dirty="0"/>
              <a:t> </a:t>
            </a:r>
            <a:r>
              <a:rPr sz="3200" spc="-35" dirty="0"/>
              <a:t>Tract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2068" y="1226654"/>
            <a:ext cx="7569834" cy="488124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Arial"/>
                <a:cs typeface="Arial"/>
              </a:rPr>
              <a:t>Cross-sectional imaging usually</a:t>
            </a:r>
            <a:r>
              <a:rPr sz="2200" b="1" spc="8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unavailable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Hepatic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artery</a:t>
            </a:r>
            <a:endParaRPr sz="22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490"/>
              </a:spcBef>
              <a:buChar char="–"/>
              <a:tabLst>
                <a:tab pos="756285" algn="l"/>
                <a:tab pos="756920" algn="l"/>
                <a:tab pos="38303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LLS / Right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trisection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split:	ligation of prominent segment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endParaRPr sz="20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artery may result in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necrosis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Portal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vein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Hepatic veins / Inferior vena</a:t>
            </a:r>
            <a:r>
              <a:rPr sz="22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cava</a:t>
            </a:r>
            <a:endParaRPr sz="2200" dirty="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49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Intraop ultrasound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– allows delineation of major segment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  and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VIII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hepatic veins draining into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MHV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2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Bile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duct</a:t>
            </a:r>
            <a:endParaRPr sz="22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49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Intraop cholangiography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– mandatory for Right / Left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split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2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Extra vessels for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reconstruction</a:t>
            </a:r>
            <a:endParaRPr sz="22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49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Iliac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artery and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vein</a:t>
            </a:r>
            <a:endParaRPr sz="20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  <a:tab pos="17272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Others:	Inferior mesenteric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artery,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carotid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artery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166834"/>
            <a:ext cx="7301865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/>
              <a:t>Living Donor Liver</a:t>
            </a:r>
            <a:r>
              <a:rPr sz="3600" spc="-150" dirty="0"/>
              <a:t> </a:t>
            </a:r>
            <a:r>
              <a:rPr sz="3600" spc="-15" dirty="0"/>
              <a:t>Transplant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705355" y="1278636"/>
            <a:ext cx="5742432" cy="5227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08022" y="6535928"/>
            <a:ext cx="47212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B3B3B3"/>
                </a:solidFill>
                <a:latin typeface="Arial"/>
                <a:cs typeface="Arial"/>
                <a:hlinkClick r:id="rId3"/>
              </a:rPr>
              <a:t>http://www.surgery.usc.edu/hepatobiliary/pediatricsurgeryandtransplant.html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638416"/>
            <a:ext cx="761047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/>
              <a:t>Living Donor vs. Split Liver</a:t>
            </a:r>
            <a:r>
              <a:rPr sz="3600" spc="-75" dirty="0"/>
              <a:t> </a:t>
            </a:r>
            <a:r>
              <a:rPr sz="3600" dirty="0"/>
              <a:t>DD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40080" y="1885188"/>
            <a:ext cx="3931920" cy="3792220"/>
            <a:chOff x="640080" y="1885188"/>
            <a:chExt cx="3931920" cy="3792220"/>
          </a:xfrm>
        </p:grpSpPr>
        <p:sp>
          <p:nvSpPr>
            <p:cNvPr id="4" name="object 4"/>
            <p:cNvSpPr/>
            <p:nvPr/>
          </p:nvSpPr>
          <p:spPr>
            <a:xfrm>
              <a:off x="644652" y="1885188"/>
              <a:ext cx="3927348" cy="37917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4652" y="3534155"/>
              <a:ext cx="201295" cy="2129155"/>
            </a:xfrm>
            <a:custGeom>
              <a:avLst/>
              <a:gdLst/>
              <a:ahLst/>
              <a:cxnLst/>
              <a:rect l="l" t="t" r="r" b="b"/>
              <a:pathLst>
                <a:path w="201294" h="2129154">
                  <a:moveTo>
                    <a:pt x="201167" y="0"/>
                  </a:moveTo>
                  <a:lnTo>
                    <a:pt x="0" y="0"/>
                  </a:lnTo>
                  <a:lnTo>
                    <a:pt x="0" y="2129028"/>
                  </a:lnTo>
                  <a:lnTo>
                    <a:pt x="201167" y="2129028"/>
                  </a:lnTo>
                  <a:lnTo>
                    <a:pt x="2011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4652" y="3534155"/>
              <a:ext cx="201295" cy="2129155"/>
            </a:xfrm>
            <a:custGeom>
              <a:avLst/>
              <a:gdLst/>
              <a:ahLst/>
              <a:cxnLst/>
              <a:rect l="l" t="t" r="r" b="b"/>
              <a:pathLst>
                <a:path w="201294" h="2129154">
                  <a:moveTo>
                    <a:pt x="0" y="2129028"/>
                  </a:moveTo>
                  <a:lnTo>
                    <a:pt x="201167" y="2129028"/>
                  </a:lnTo>
                  <a:lnTo>
                    <a:pt x="201167" y="0"/>
                  </a:lnTo>
                  <a:lnTo>
                    <a:pt x="0" y="0"/>
                  </a:lnTo>
                  <a:lnTo>
                    <a:pt x="0" y="212902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128259" y="1464563"/>
            <a:ext cx="3025140" cy="5257800"/>
            <a:chOff x="5128259" y="1464563"/>
            <a:chExt cx="3025140" cy="5257800"/>
          </a:xfrm>
        </p:grpSpPr>
        <p:sp>
          <p:nvSpPr>
            <p:cNvPr id="8" name="object 8"/>
            <p:cNvSpPr/>
            <p:nvPr/>
          </p:nvSpPr>
          <p:spPr>
            <a:xfrm>
              <a:off x="5132831" y="1464563"/>
              <a:ext cx="3020567" cy="5257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32831" y="4146803"/>
              <a:ext cx="363220" cy="693420"/>
            </a:xfrm>
            <a:custGeom>
              <a:avLst/>
              <a:gdLst/>
              <a:ahLst/>
              <a:cxnLst/>
              <a:rect l="l" t="t" r="r" b="b"/>
              <a:pathLst>
                <a:path w="363220" h="693420">
                  <a:moveTo>
                    <a:pt x="362712" y="0"/>
                  </a:moveTo>
                  <a:lnTo>
                    <a:pt x="0" y="0"/>
                  </a:lnTo>
                  <a:lnTo>
                    <a:pt x="0" y="693420"/>
                  </a:lnTo>
                  <a:lnTo>
                    <a:pt x="362712" y="693420"/>
                  </a:lnTo>
                  <a:lnTo>
                    <a:pt x="362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32831" y="4146803"/>
              <a:ext cx="363220" cy="693420"/>
            </a:xfrm>
            <a:custGeom>
              <a:avLst/>
              <a:gdLst/>
              <a:ahLst/>
              <a:cxnLst/>
              <a:rect l="l" t="t" r="r" b="b"/>
              <a:pathLst>
                <a:path w="363220" h="693420">
                  <a:moveTo>
                    <a:pt x="0" y="693420"/>
                  </a:moveTo>
                  <a:lnTo>
                    <a:pt x="362712" y="693420"/>
                  </a:lnTo>
                  <a:lnTo>
                    <a:pt x="362712" y="0"/>
                  </a:lnTo>
                  <a:lnTo>
                    <a:pt x="0" y="0"/>
                  </a:lnTo>
                  <a:lnTo>
                    <a:pt x="0" y="69342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32831" y="5215128"/>
              <a:ext cx="127000" cy="544195"/>
            </a:xfrm>
            <a:custGeom>
              <a:avLst/>
              <a:gdLst/>
              <a:ahLst/>
              <a:cxnLst/>
              <a:rect l="l" t="t" r="r" b="b"/>
              <a:pathLst>
                <a:path w="127000" h="544195">
                  <a:moveTo>
                    <a:pt x="126491" y="0"/>
                  </a:moveTo>
                  <a:lnTo>
                    <a:pt x="0" y="0"/>
                  </a:lnTo>
                  <a:lnTo>
                    <a:pt x="0" y="544068"/>
                  </a:lnTo>
                  <a:lnTo>
                    <a:pt x="126491" y="544068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32831" y="5215128"/>
              <a:ext cx="127000" cy="544195"/>
            </a:xfrm>
            <a:custGeom>
              <a:avLst/>
              <a:gdLst/>
              <a:ahLst/>
              <a:cxnLst/>
              <a:rect l="l" t="t" r="r" b="b"/>
              <a:pathLst>
                <a:path w="127000" h="544195">
                  <a:moveTo>
                    <a:pt x="0" y="544068"/>
                  </a:moveTo>
                  <a:lnTo>
                    <a:pt x="126491" y="544068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54406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975984" y="6489903"/>
            <a:ext cx="21697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B2C2D"/>
                </a:solidFill>
                <a:latin typeface="Arial"/>
                <a:cs typeface="Arial"/>
              </a:rPr>
              <a:t>Postgrad </a:t>
            </a:r>
            <a:r>
              <a:rPr sz="1100" spc="-5" dirty="0">
                <a:solidFill>
                  <a:srgbClr val="2B2C2D"/>
                </a:solidFill>
                <a:latin typeface="Arial"/>
                <a:cs typeface="Arial"/>
              </a:rPr>
              <a:t>Med </a:t>
            </a:r>
            <a:r>
              <a:rPr sz="1100" dirty="0">
                <a:solidFill>
                  <a:srgbClr val="2B2C2D"/>
                </a:solidFill>
                <a:latin typeface="Arial"/>
                <a:cs typeface="Arial"/>
              </a:rPr>
              <a:t>J</a:t>
            </a:r>
            <a:r>
              <a:rPr sz="1100" spc="-55" dirty="0">
                <a:solidFill>
                  <a:srgbClr val="2B2C2D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B2C2D"/>
                </a:solidFill>
                <a:latin typeface="Arial"/>
                <a:cs typeface="Arial"/>
              </a:rPr>
              <a:t>2004;80:571–576.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37513" y="5706262"/>
            <a:ext cx="240220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B3B3B3"/>
                </a:solidFill>
                <a:latin typeface="Arial"/>
                <a:cs typeface="Arial"/>
                <a:hlinkClick r:id="rId4"/>
              </a:rPr>
              <a:t>http://www.surgery.usc.edu/hepatobili </a:t>
            </a:r>
            <a:r>
              <a:rPr sz="1100" spc="-5" dirty="0">
                <a:solidFill>
                  <a:srgbClr val="B3B3B3"/>
                </a:solidFill>
                <a:latin typeface="Arial"/>
                <a:cs typeface="Arial"/>
              </a:rPr>
              <a:t> ary/pediatricsurgeryandtransplant.html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277571"/>
            <a:ext cx="578104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/>
              <a:t>After</a:t>
            </a:r>
            <a:r>
              <a:rPr sz="3600" spc="-30" dirty="0"/>
              <a:t> </a:t>
            </a:r>
            <a:r>
              <a:rPr sz="3600" dirty="0"/>
              <a:t>Revascularization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386839" y="1399032"/>
            <a:ext cx="6364224" cy="5338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397689"/>
            <a:ext cx="749808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5" dirty="0"/>
              <a:t>Roux-en-Y Biliary</a:t>
            </a:r>
            <a:r>
              <a:rPr sz="3600" spc="-45" dirty="0"/>
              <a:t> </a:t>
            </a:r>
            <a:r>
              <a:rPr sz="3600" spc="-5" dirty="0"/>
              <a:t>Reconstruction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924300" y="3611879"/>
            <a:ext cx="5206365" cy="3131820"/>
            <a:chOff x="3924300" y="3611879"/>
            <a:chExt cx="5206365" cy="3131820"/>
          </a:xfrm>
        </p:grpSpPr>
        <p:sp>
          <p:nvSpPr>
            <p:cNvPr id="4" name="object 4"/>
            <p:cNvSpPr/>
            <p:nvPr/>
          </p:nvSpPr>
          <p:spPr>
            <a:xfrm>
              <a:off x="3924300" y="3611879"/>
              <a:ext cx="5205984" cy="27005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24300" y="6312407"/>
              <a:ext cx="5206365" cy="431800"/>
            </a:xfrm>
            <a:custGeom>
              <a:avLst/>
              <a:gdLst/>
              <a:ahLst/>
              <a:cxnLst/>
              <a:rect l="l" t="t" r="r" b="b"/>
              <a:pathLst>
                <a:path w="5206365" h="431800">
                  <a:moveTo>
                    <a:pt x="5205984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5205984" y="431291"/>
                  </a:lnTo>
                  <a:lnTo>
                    <a:pt x="52059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03040" y="6342075"/>
            <a:ext cx="472440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B2C2D"/>
                </a:solidFill>
                <a:latin typeface="Arial"/>
                <a:cs typeface="Arial"/>
              </a:rPr>
              <a:t>Ryckman F. </a:t>
            </a:r>
            <a:r>
              <a:rPr sz="1100" spc="-5" dirty="0">
                <a:solidFill>
                  <a:srgbClr val="2B2C2D"/>
                </a:solidFill>
                <a:latin typeface="Arial"/>
                <a:cs typeface="Arial"/>
              </a:rPr>
              <a:t>Liver </a:t>
            </a:r>
            <a:r>
              <a:rPr sz="1100" dirty="0">
                <a:solidFill>
                  <a:srgbClr val="2B2C2D"/>
                </a:solidFill>
                <a:latin typeface="Arial"/>
                <a:cs typeface="Arial"/>
              </a:rPr>
              <a:t>transplantation. In: </a:t>
            </a:r>
            <a:r>
              <a:rPr sz="1100" spc="-5" dirty="0">
                <a:solidFill>
                  <a:srgbClr val="2B2C2D"/>
                </a:solidFill>
                <a:latin typeface="Arial"/>
                <a:cs typeface="Arial"/>
              </a:rPr>
              <a:t>Ziegler </a:t>
            </a:r>
            <a:r>
              <a:rPr sz="1100" spc="-15" dirty="0">
                <a:solidFill>
                  <a:srgbClr val="2B2C2D"/>
                </a:solidFill>
                <a:latin typeface="Arial"/>
                <a:cs typeface="Arial"/>
              </a:rPr>
              <a:t>MM, </a:t>
            </a:r>
            <a:r>
              <a:rPr sz="1100" spc="-5" dirty="0">
                <a:solidFill>
                  <a:srgbClr val="2B2C2D"/>
                </a:solidFill>
                <a:latin typeface="Arial"/>
                <a:cs typeface="Arial"/>
              </a:rPr>
              <a:t>Azizkhan RG, </a:t>
            </a:r>
            <a:r>
              <a:rPr sz="1100" spc="5" dirty="0">
                <a:solidFill>
                  <a:srgbClr val="2B2C2D"/>
                </a:solidFill>
                <a:latin typeface="Arial"/>
                <a:cs typeface="Arial"/>
              </a:rPr>
              <a:t>Weber </a:t>
            </a:r>
            <a:r>
              <a:rPr sz="1100" dirty="0">
                <a:solidFill>
                  <a:srgbClr val="2B2C2D"/>
                </a:solidFill>
                <a:latin typeface="Arial"/>
                <a:cs typeface="Arial"/>
              </a:rPr>
              <a:t>T,  </a:t>
            </a:r>
            <a:r>
              <a:rPr sz="1100" spc="-5" dirty="0">
                <a:solidFill>
                  <a:srgbClr val="2B2C2D"/>
                </a:solidFill>
                <a:latin typeface="Arial"/>
                <a:cs typeface="Arial"/>
              </a:rPr>
              <a:t>editors. Operative Pediatric </a:t>
            </a:r>
            <a:r>
              <a:rPr sz="1100" dirty="0">
                <a:solidFill>
                  <a:srgbClr val="2B2C2D"/>
                </a:solidFill>
                <a:latin typeface="Arial"/>
                <a:cs typeface="Arial"/>
              </a:rPr>
              <a:t>Surgery. </a:t>
            </a:r>
            <a:r>
              <a:rPr sz="1100" spc="-5" dirty="0">
                <a:solidFill>
                  <a:srgbClr val="2B2C2D"/>
                </a:solidFill>
                <a:latin typeface="Arial"/>
                <a:cs typeface="Arial"/>
              </a:rPr>
              <a:t>New </a:t>
            </a:r>
            <a:r>
              <a:rPr sz="1100" dirty="0">
                <a:solidFill>
                  <a:srgbClr val="2B2C2D"/>
                </a:solidFill>
                <a:latin typeface="Arial"/>
                <a:cs typeface="Arial"/>
              </a:rPr>
              <a:t>York: </a:t>
            </a:r>
            <a:r>
              <a:rPr sz="1100" spc="-5" dirty="0">
                <a:solidFill>
                  <a:srgbClr val="2B2C2D"/>
                </a:solidFill>
                <a:latin typeface="Arial"/>
                <a:cs typeface="Arial"/>
              </a:rPr>
              <a:t>McGraw-Hill; 2003. </a:t>
            </a:r>
            <a:r>
              <a:rPr sz="1100" dirty="0">
                <a:solidFill>
                  <a:srgbClr val="2B2C2D"/>
                </a:solidFill>
                <a:latin typeface="Arial"/>
                <a:cs typeface="Arial"/>
              </a:rPr>
              <a:t>p.</a:t>
            </a:r>
            <a:r>
              <a:rPr sz="1100" spc="-5" dirty="0">
                <a:solidFill>
                  <a:srgbClr val="2B2C2D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C2D"/>
                </a:solidFill>
                <a:latin typeface="Arial"/>
                <a:cs typeface="Arial"/>
              </a:rPr>
              <a:t>1275.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811" y="1024127"/>
            <a:ext cx="3890772" cy="470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4720" y="5508142"/>
            <a:ext cx="28625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21F1F"/>
                </a:solidFill>
                <a:latin typeface="Arial"/>
                <a:cs typeface="Arial"/>
              </a:rPr>
              <a:t>Clinical Liver Disease, Vol 2, No 4, August</a:t>
            </a:r>
            <a:r>
              <a:rPr sz="1050" spc="-1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21F1F"/>
                </a:solidFill>
                <a:latin typeface="Arial"/>
                <a:cs typeface="Arial"/>
              </a:rPr>
              <a:t>2013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213360" indent="-342900">
              <a:lnSpc>
                <a:spcPct val="100000"/>
              </a:lnSpc>
              <a:spcBef>
                <a:spcPts val="725"/>
              </a:spcBef>
              <a:tabLst>
                <a:tab pos="354965" algn="l"/>
                <a:tab pos="355600" algn="l"/>
              </a:tabLst>
            </a:pPr>
            <a:r>
              <a:rPr lang="en-US" sz="2400" spc="-40" dirty="0" smtClean="0">
                <a:solidFill>
                  <a:srgbClr val="FFFFFF"/>
                </a:solidFill>
                <a:latin typeface="Arial"/>
                <a:cs typeface="Arial"/>
              </a:rPr>
              <a:t>Improved technical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variant </a:t>
            </a:r>
            <a:r>
              <a:rPr lang="en-US" sz="2400" spc="-5" dirty="0">
                <a:solidFill>
                  <a:srgbClr val="FFFFFF"/>
                </a:solidFill>
                <a:latin typeface="Arial"/>
                <a:cs typeface="Arial"/>
              </a:rPr>
              <a:t>allografts have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decreased  waiting list mortality </a:t>
            </a:r>
            <a:r>
              <a:rPr lang="en-US" sz="24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maximized </a:t>
            </a:r>
            <a:r>
              <a:rPr lang="en-US" sz="2400" spc="-5" dirty="0">
                <a:solidFill>
                  <a:srgbClr val="FFFFFF"/>
                </a:solidFill>
                <a:latin typeface="Arial"/>
                <a:cs typeface="Arial"/>
              </a:rPr>
              <a:t>organ 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utilization in pediatric liver</a:t>
            </a:r>
            <a:r>
              <a:rPr lang="en-US"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5" dirty="0">
                <a:solidFill>
                  <a:srgbClr val="FFFFFF"/>
                </a:solidFill>
                <a:latin typeface="Arial"/>
                <a:cs typeface="Arial"/>
              </a:rPr>
              <a:t>transplantation</a:t>
            </a:r>
            <a:endParaRPr lang="en-US" sz="2400" dirty="0">
              <a:latin typeface="Arial"/>
              <a:cs typeface="Arial"/>
            </a:endParaRPr>
          </a:p>
          <a:p>
            <a:pPr marL="355600" marR="890269" indent="-342900">
              <a:lnSpc>
                <a:spcPct val="100000"/>
              </a:lnSpc>
              <a:spcBef>
                <a:spcPts val="725"/>
              </a:spcBef>
              <a:tabLst>
                <a:tab pos="3556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Close collaboration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between transplant  surgeon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, nutritionist, GI man, Radiologist … </a:t>
            </a:r>
            <a:r>
              <a:rPr lang="en-US" sz="2400" spc="-5" dirty="0" smtClean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necessary to  ensure optimal pediatric liver</a:t>
            </a:r>
            <a:r>
              <a:rPr lang="en-US"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transplant  </a:t>
            </a:r>
            <a:r>
              <a:rPr lang="en-US" sz="2400" spc="-5" dirty="0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endParaRPr lang="en-US" sz="24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9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878514"/>
            <a:ext cx="63779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3200" spc="-5" dirty="0" smtClean="0"/>
              <a:t>Liver Failure manifestations</a:t>
            </a:r>
            <a:endParaRPr sz="320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90143" y="1800952"/>
            <a:ext cx="7239000" cy="445389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7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Progressive deterioration in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liver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function</a:t>
            </a:r>
            <a:endParaRPr sz="30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330"/>
              </a:spcBef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Jaundice</a:t>
            </a:r>
            <a:endParaRPr sz="26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310"/>
              </a:spcBef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Poor synthetic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function</a:t>
            </a:r>
            <a:endParaRPr sz="2600" dirty="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275"/>
              </a:spcBef>
              <a:buChar char="•"/>
              <a:tabLst>
                <a:tab pos="1155065" algn="l"/>
                <a:tab pos="11563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Coagulopathy (increased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INR)</a:t>
            </a:r>
            <a:endParaRPr sz="2200" dirty="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260"/>
              </a:spcBef>
              <a:buChar char="•"/>
              <a:tabLst>
                <a:tab pos="1155065" algn="l"/>
                <a:tab pos="11563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Hypoalbuminemia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Portal hypertension</a:t>
            </a:r>
            <a:endParaRPr sz="30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330"/>
              </a:spcBef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Hypersplenism</a:t>
            </a:r>
            <a:endParaRPr sz="26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315"/>
              </a:spcBef>
              <a:buChar char="–"/>
              <a:tabLst>
                <a:tab pos="756920" algn="l"/>
              </a:tabLst>
            </a:pP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Variceal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bleeding</a:t>
            </a:r>
            <a:endParaRPr sz="26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315"/>
              </a:spcBef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Ascites</a:t>
            </a:r>
            <a:endParaRPr sz="2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Nutritional and growth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 smtClean="0"/>
              <a:t>Thank you for your attention</a:t>
            </a:r>
          </a:p>
          <a:p>
            <a:pPr marL="0" indent="0">
              <a:buNone/>
            </a:pPr>
            <a:endParaRPr lang="en-US" sz="5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Questions</a:t>
            </a:r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486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533400"/>
            <a:ext cx="62407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Recipient</a:t>
            </a:r>
            <a:r>
              <a:rPr sz="3600" spc="-80" dirty="0"/>
              <a:t> </a:t>
            </a:r>
            <a:r>
              <a:rPr lang="en-US" sz="3600" dirty="0" smtClean="0"/>
              <a:t>Conditions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820927" y="1334930"/>
            <a:ext cx="6181725" cy="4767972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Knowledge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etiology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ESLD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Assess hepatic vascular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anatomy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Any contraindications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transplantation?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770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Extrahepatic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malignancy</a:t>
            </a:r>
          </a:p>
          <a:p>
            <a:pPr marL="355600" indent="-342900">
              <a:lnSpc>
                <a:spcPct val="100000"/>
              </a:lnSpc>
              <a:spcBef>
                <a:spcPts val="81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Assess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severity 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(PELD/MELD)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Assess cardiopulmonary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reserve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Manage complications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ESLD/portal</a:t>
            </a:r>
            <a:r>
              <a:rPr sz="2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HTN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Ensure normal childhood</a:t>
            </a:r>
            <a:r>
              <a:rPr sz="2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immunizations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malnutrition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Aggressive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treatment 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possible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infections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372" y="1194561"/>
            <a:ext cx="8110220" cy="5099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941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9410" algn="l"/>
                <a:tab pos="36004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Imaging for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liver nodule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characterization</a:t>
            </a:r>
            <a:endParaRPr sz="2400" dirty="0">
              <a:latin typeface="Arial"/>
              <a:cs typeface="Arial"/>
            </a:endParaRPr>
          </a:p>
          <a:p>
            <a:pPr marL="359410" indent="-343535">
              <a:lnSpc>
                <a:spcPct val="100000"/>
              </a:lnSpc>
              <a:buFont typeface="Arial"/>
              <a:buChar char="•"/>
              <a:tabLst>
                <a:tab pos="359410" algn="l"/>
                <a:tab pos="36004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Liver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disease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etiologies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at increased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risk for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HCC</a:t>
            </a:r>
            <a:endParaRPr sz="2400" dirty="0">
              <a:latin typeface="Arial"/>
              <a:cs typeface="Arial"/>
            </a:endParaRPr>
          </a:p>
          <a:p>
            <a:pPr marL="760730" lvl="1" indent="-287655">
              <a:lnSpc>
                <a:spcPct val="100000"/>
              </a:lnSpc>
              <a:spcBef>
                <a:spcPts val="5"/>
              </a:spcBef>
              <a:buChar char="–"/>
              <a:tabLst>
                <a:tab pos="760730" algn="l"/>
                <a:tab pos="76136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Hereditary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tyrosinemia</a:t>
            </a:r>
            <a:endParaRPr sz="2000" dirty="0">
              <a:latin typeface="Arial"/>
              <a:cs typeface="Arial"/>
            </a:endParaRPr>
          </a:p>
          <a:p>
            <a:pPr marL="760730" lvl="1" indent="-287655">
              <a:lnSpc>
                <a:spcPct val="100000"/>
              </a:lnSpc>
              <a:buChar char="–"/>
              <a:tabLst>
                <a:tab pos="760730" algn="l"/>
                <a:tab pos="761365" algn="l"/>
              </a:tabLst>
            </a:pP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Type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 glycogen storage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endParaRPr sz="2000" dirty="0">
              <a:latin typeface="Arial"/>
              <a:cs typeface="Arial"/>
            </a:endParaRPr>
          </a:p>
          <a:p>
            <a:pPr marL="760730" lvl="1" indent="-287655">
              <a:lnSpc>
                <a:spcPct val="100000"/>
              </a:lnSpc>
              <a:buChar char="–"/>
              <a:tabLst>
                <a:tab pos="760730" algn="l"/>
                <a:tab pos="761365" algn="l"/>
              </a:tabLst>
            </a:pP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Type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 progressive familial intrahepatic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cholestasis</a:t>
            </a:r>
            <a:endParaRPr sz="2000" dirty="0">
              <a:latin typeface="Arial"/>
              <a:cs typeface="Arial"/>
            </a:endParaRPr>
          </a:p>
          <a:p>
            <a:pPr marL="760730" lvl="1" indent="-287655">
              <a:lnSpc>
                <a:spcPct val="100000"/>
              </a:lnSpc>
              <a:buChar char="–"/>
              <a:tabLst>
                <a:tab pos="760730" algn="l"/>
                <a:tab pos="76136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Longstanding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cirrhosis</a:t>
            </a:r>
            <a:endParaRPr sz="2000" dirty="0">
              <a:latin typeface="Arial"/>
              <a:cs typeface="Arial"/>
            </a:endParaRPr>
          </a:p>
          <a:p>
            <a:pPr marL="473709" marR="5080">
              <a:lnSpc>
                <a:spcPct val="100000"/>
              </a:lnSpc>
              <a:spcBef>
                <a:spcPts val="1265"/>
              </a:spcBef>
              <a:tabLst>
                <a:tab pos="196913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Screening with AFP and U/S with cross-sectional imaging if</a:t>
            </a:r>
            <a:r>
              <a:rPr sz="200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concern  Presence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	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liver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lesion </a:t>
            </a:r>
            <a:r>
              <a:rPr sz="20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listing, increased allocation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priority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Hepatoblastoma</a:t>
            </a:r>
            <a:endParaRPr sz="2400" dirty="0">
              <a:latin typeface="Arial"/>
              <a:cs typeface="Arial"/>
            </a:endParaRPr>
          </a:p>
          <a:p>
            <a:pPr marL="756285" marR="3152140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Complete surgical resection is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crucial  for long-term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survival</a:t>
            </a:r>
            <a:endParaRPr sz="20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4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Unresectable by conventional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operation</a:t>
            </a:r>
            <a:endParaRPr sz="20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liver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transplantation</a:t>
            </a:r>
            <a:endParaRPr sz="20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Multidisciplinary care with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oncology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05400" y="457200"/>
            <a:ext cx="30422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-175" dirty="0" smtClean="0"/>
              <a:t>Liver lesions</a:t>
            </a:r>
            <a:endParaRPr sz="3600" dirty="0"/>
          </a:p>
        </p:txBody>
      </p:sp>
      <p:sp>
        <p:nvSpPr>
          <p:cNvPr id="4" name="object 4"/>
          <p:cNvSpPr/>
          <p:nvPr/>
        </p:nvSpPr>
        <p:spPr>
          <a:xfrm>
            <a:off x="6073140" y="3965447"/>
            <a:ext cx="2866643" cy="2892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436800"/>
            <a:ext cx="741108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Portal </a:t>
            </a:r>
            <a:r>
              <a:rPr sz="3200" spc="-65" dirty="0"/>
              <a:t>Vein </a:t>
            </a:r>
            <a:r>
              <a:rPr sz="3200" dirty="0"/>
              <a:t>Thrombosis</a:t>
            </a:r>
            <a:r>
              <a:rPr sz="3200" spc="-75" dirty="0"/>
              <a:t> </a:t>
            </a:r>
            <a:r>
              <a:rPr sz="3200" dirty="0"/>
              <a:t>(PVT</a:t>
            </a:r>
            <a:r>
              <a:rPr sz="4400" dirty="0"/>
              <a:t>)</a:t>
            </a:r>
          </a:p>
        </p:txBody>
      </p:sp>
      <p:sp>
        <p:nvSpPr>
          <p:cNvPr id="3" name="object 3"/>
          <p:cNvSpPr/>
          <p:nvPr/>
        </p:nvSpPr>
        <p:spPr>
          <a:xfrm>
            <a:off x="4707635" y="3079982"/>
            <a:ext cx="4436121" cy="3778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263034"/>
            <a:ext cx="6854825" cy="48323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Common complication of cirrhosis,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ESLD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10% of patients undergoing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liver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transplantation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Hypercoagulability,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low flow state of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PV,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prothrombotic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mutations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>
              <a:latin typeface="Arial"/>
              <a:cs typeface="Arial"/>
            </a:endParaRPr>
          </a:p>
          <a:p>
            <a:pPr marL="357505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7505" algn="l"/>
                <a:tab pos="35814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Intraoperative challenges</a:t>
            </a:r>
            <a:endParaRPr sz="2400">
              <a:latin typeface="Arial"/>
              <a:cs typeface="Arial"/>
            </a:endParaRPr>
          </a:p>
          <a:p>
            <a:pPr marL="758825" marR="3439795" lvl="1" indent="-287020">
              <a:lnSpc>
                <a:spcPct val="100000"/>
              </a:lnSpc>
              <a:spcBef>
                <a:spcPts val="484"/>
              </a:spcBef>
              <a:buChar char="–"/>
              <a:tabLst>
                <a:tab pos="758190" algn="l"/>
                <a:tab pos="75882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Pre-transplant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cross-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sectional imaging  demonstrating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PVT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has  implications on surgical  approach</a:t>
            </a:r>
            <a:endParaRPr sz="2000">
              <a:latin typeface="Arial"/>
              <a:cs typeface="Arial"/>
            </a:endParaRPr>
          </a:p>
          <a:p>
            <a:pPr marL="758825" marR="2857500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8190" algn="l"/>
                <a:tab pos="75882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Thrombectomy or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alternative  vascular reconstructions  (interposition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grafts)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5929" y="6520078"/>
            <a:ext cx="2985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B3B3B3"/>
                </a:solidFill>
                <a:latin typeface="Arial"/>
                <a:cs typeface="Arial"/>
              </a:rPr>
              <a:t>Ponziani </a:t>
            </a:r>
            <a:r>
              <a:rPr sz="1200" dirty="0">
                <a:solidFill>
                  <a:srgbClr val="B3B3B3"/>
                </a:solidFill>
                <a:latin typeface="Arial"/>
                <a:cs typeface="Arial"/>
              </a:rPr>
              <a:t>et </a:t>
            </a:r>
            <a:r>
              <a:rPr sz="1200" spc="-5" dirty="0">
                <a:solidFill>
                  <a:srgbClr val="B3B3B3"/>
                </a:solidFill>
                <a:latin typeface="Arial"/>
                <a:cs typeface="Arial"/>
              </a:rPr>
              <a:t>al. </a:t>
            </a:r>
            <a:r>
              <a:rPr sz="1200" spc="-10" dirty="0">
                <a:solidFill>
                  <a:srgbClr val="B3B3B3"/>
                </a:solidFill>
                <a:latin typeface="Arial"/>
                <a:cs typeface="Arial"/>
              </a:rPr>
              <a:t>Transpl </a:t>
            </a:r>
            <a:r>
              <a:rPr sz="1200" spc="-5" dirty="0">
                <a:solidFill>
                  <a:srgbClr val="B3B3B3"/>
                </a:solidFill>
                <a:latin typeface="Arial"/>
                <a:cs typeface="Arial"/>
              </a:rPr>
              <a:t>Rev</a:t>
            </a:r>
            <a:r>
              <a:rPr sz="1200" spc="-55" dirty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B3B3B3"/>
                </a:solidFill>
                <a:latin typeface="Arial"/>
                <a:cs typeface="Arial"/>
              </a:rPr>
              <a:t>2014;28:92-101.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6614" y="645518"/>
            <a:ext cx="64909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Replaced Hepatic</a:t>
            </a:r>
            <a:r>
              <a:rPr sz="3600" spc="-310" dirty="0"/>
              <a:t> </a:t>
            </a:r>
            <a:r>
              <a:rPr sz="3600" dirty="0"/>
              <a:t>Arteries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440" y="1442084"/>
            <a:ext cx="4992370" cy="4623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9100" marR="20955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418465" algn="l"/>
                <a:tab pos="41910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Small caliber native hepatic  artery increases complexity</a:t>
            </a: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in  liver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transplant</a:t>
            </a:r>
            <a:endParaRPr sz="2600">
              <a:latin typeface="Arial"/>
              <a:cs typeface="Arial"/>
            </a:endParaRPr>
          </a:p>
          <a:p>
            <a:pPr marL="419100" marR="8128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418465" algn="l"/>
                <a:tab pos="419100" algn="l"/>
              </a:tabLst>
            </a:pP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Variant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hepatic artery anatomy  coexists with small caliber  native common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endParaRPr sz="2600">
              <a:latin typeface="Arial"/>
              <a:cs typeface="Arial"/>
            </a:endParaRPr>
          </a:p>
          <a:p>
            <a:pPr marL="419100" marR="116205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418465" algn="l"/>
                <a:tab pos="41910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Higher rate of complications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in  recipients with variant arterial  anatomy (21% versus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3%)</a:t>
            </a:r>
            <a:r>
              <a:rPr sz="2550" baseline="26143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550" baseline="26143">
              <a:latin typeface="Arial"/>
              <a:cs typeface="Arial"/>
            </a:endParaRPr>
          </a:p>
          <a:p>
            <a:pPr marL="419100" marR="35306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418465" algn="l"/>
                <a:tab pos="419100" algn="l"/>
              </a:tabLst>
            </a:pP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RHA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donor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liver also adds  complexity for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reconstruction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01640" y="2232658"/>
            <a:ext cx="3634740" cy="4617720"/>
            <a:chOff x="5501640" y="2232658"/>
            <a:chExt cx="3634740" cy="4617720"/>
          </a:xfrm>
        </p:grpSpPr>
        <p:sp>
          <p:nvSpPr>
            <p:cNvPr id="5" name="object 5"/>
            <p:cNvSpPr/>
            <p:nvPr/>
          </p:nvSpPr>
          <p:spPr>
            <a:xfrm>
              <a:off x="5501640" y="2232658"/>
              <a:ext cx="3634740" cy="4617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4828" y="4273295"/>
              <a:ext cx="736092" cy="10850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67119" y="4526279"/>
              <a:ext cx="421640" cy="770255"/>
            </a:xfrm>
            <a:custGeom>
              <a:avLst/>
              <a:gdLst/>
              <a:ahLst/>
              <a:cxnLst/>
              <a:rect l="l" t="t" r="r" b="b"/>
              <a:pathLst>
                <a:path w="421640" h="770254">
                  <a:moveTo>
                    <a:pt x="282782" y="185778"/>
                  </a:moveTo>
                  <a:lnTo>
                    <a:pt x="0" y="735076"/>
                  </a:lnTo>
                  <a:lnTo>
                    <a:pt x="67817" y="769874"/>
                  </a:lnTo>
                  <a:lnTo>
                    <a:pt x="350502" y="220654"/>
                  </a:lnTo>
                  <a:lnTo>
                    <a:pt x="282782" y="185778"/>
                  </a:lnTo>
                  <a:close/>
                </a:path>
                <a:path w="421640" h="770254">
                  <a:moveTo>
                    <a:pt x="419447" y="151892"/>
                  </a:moveTo>
                  <a:lnTo>
                    <a:pt x="300227" y="151892"/>
                  </a:lnTo>
                  <a:lnTo>
                    <a:pt x="367919" y="186817"/>
                  </a:lnTo>
                  <a:lnTo>
                    <a:pt x="350502" y="220654"/>
                  </a:lnTo>
                  <a:lnTo>
                    <a:pt x="418210" y="255524"/>
                  </a:lnTo>
                  <a:lnTo>
                    <a:pt x="419447" y="151892"/>
                  </a:lnTo>
                  <a:close/>
                </a:path>
                <a:path w="421640" h="770254">
                  <a:moveTo>
                    <a:pt x="300227" y="151892"/>
                  </a:moveTo>
                  <a:lnTo>
                    <a:pt x="282782" y="185778"/>
                  </a:lnTo>
                  <a:lnTo>
                    <a:pt x="350502" y="220654"/>
                  </a:lnTo>
                  <a:lnTo>
                    <a:pt x="367919" y="186817"/>
                  </a:lnTo>
                  <a:lnTo>
                    <a:pt x="300227" y="151892"/>
                  </a:lnTo>
                  <a:close/>
                </a:path>
                <a:path w="421640" h="770254">
                  <a:moveTo>
                    <a:pt x="421258" y="0"/>
                  </a:moveTo>
                  <a:lnTo>
                    <a:pt x="215010" y="150876"/>
                  </a:lnTo>
                  <a:lnTo>
                    <a:pt x="282782" y="185778"/>
                  </a:lnTo>
                  <a:lnTo>
                    <a:pt x="300227" y="151892"/>
                  </a:lnTo>
                  <a:lnTo>
                    <a:pt x="419447" y="151892"/>
                  </a:lnTo>
                  <a:lnTo>
                    <a:pt x="42125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83336" y="6506362"/>
            <a:ext cx="2882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7" baseline="24305" dirty="0">
                <a:solidFill>
                  <a:srgbClr val="B3B3B3"/>
                </a:solidFill>
                <a:latin typeface="Arial"/>
                <a:cs typeface="Arial"/>
              </a:rPr>
              <a:t>1</a:t>
            </a:r>
            <a:r>
              <a:rPr sz="1200" spc="-5" dirty="0">
                <a:solidFill>
                  <a:srgbClr val="B3B3B3"/>
                </a:solidFill>
                <a:latin typeface="Arial"/>
                <a:cs typeface="Arial"/>
              </a:rPr>
              <a:t>Ishigami </a:t>
            </a:r>
            <a:r>
              <a:rPr sz="1200" dirty="0">
                <a:solidFill>
                  <a:srgbClr val="B3B3B3"/>
                </a:solidFill>
                <a:latin typeface="Arial"/>
                <a:cs typeface="Arial"/>
              </a:rPr>
              <a:t>et </a:t>
            </a:r>
            <a:r>
              <a:rPr sz="1200" spc="-5" dirty="0">
                <a:solidFill>
                  <a:srgbClr val="B3B3B3"/>
                </a:solidFill>
                <a:latin typeface="Arial"/>
                <a:cs typeface="Arial"/>
              </a:rPr>
              <a:t>al. AJR</a:t>
            </a:r>
            <a:r>
              <a:rPr sz="1200" spc="-95" dirty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B3B3B3"/>
                </a:solidFill>
                <a:latin typeface="Arial"/>
                <a:cs typeface="Arial"/>
              </a:rPr>
              <a:t>2004;183:1577-1584.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327" y="635615"/>
            <a:ext cx="57181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dirty="0" smtClean="0"/>
              <a:t>Types of donations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617219" y="4367784"/>
            <a:ext cx="2330196" cy="1603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78879" y="4271771"/>
            <a:ext cx="2167128" cy="1699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2952" y="2071116"/>
            <a:ext cx="2595372" cy="2078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7476" y="4320540"/>
            <a:ext cx="2316479" cy="16504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4972" y="2071116"/>
            <a:ext cx="2692907" cy="2098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9016" y="2071116"/>
            <a:ext cx="2519172" cy="2115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02766" y="1622501"/>
            <a:ext cx="9740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WHOLE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71747" y="1622501"/>
            <a:ext cx="19208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REDUCED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SIZE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61886" y="1622501"/>
            <a:ext cx="17335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LD /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SPLIT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DD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0759" y="325693"/>
            <a:ext cx="73291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dirty="0" smtClean="0"/>
              <a:t>Liver Anatomy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149096" y="1170432"/>
            <a:ext cx="6845808" cy="5140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05657" y="6319215"/>
            <a:ext cx="2907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B3B3B3"/>
                </a:solidFill>
                <a:latin typeface="Arial"/>
                <a:cs typeface="Arial"/>
              </a:rPr>
              <a:t>h</a:t>
            </a:r>
            <a:r>
              <a:rPr sz="1200" dirty="0">
                <a:solidFill>
                  <a:srgbClr val="B3B3B3"/>
                </a:solidFill>
                <a:latin typeface="Arial"/>
                <a:cs typeface="Arial"/>
              </a:rPr>
              <a:t>tt</a:t>
            </a:r>
            <a:r>
              <a:rPr sz="1200" spc="-5" dirty="0">
                <a:solidFill>
                  <a:srgbClr val="B3B3B3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B3B3B3"/>
                </a:solidFill>
                <a:latin typeface="Arial"/>
                <a:cs typeface="Arial"/>
              </a:rPr>
              <a:t>s:/</a:t>
            </a:r>
            <a:r>
              <a:rPr sz="1200" dirty="0">
                <a:solidFill>
                  <a:srgbClr val="B3B3B3"/>
                </a:solidFill>
                <a:latin typeface="Arial"/>
                <a:cs typeface="Arial"/>
                <a:hlinkClick r:id="rId3"/>
              </a:rPr>
              <a:t>/</a:t>
            </a:r>
            <a:r>
              <a:rPr sz="1200" spc="-15" dirty="0">
                <a:solidFill>
                  <a:srgbClr val="B3B3B3"/>
                </a:solidFill>
                <a:latin typeface="Arial"/>
                <a:cs typeface="Arial"/>
                <a:hlinkClick r:id="rId3"/>
              </a:rPr>
              <a:t>w</a:t>
            </a:r>
            <a:r>
              <a:rPr sz="1200" spc="-20" dirty="0">
                <a:solidFill>
                  <a:srgbClr val="B3B3B3"/>
                </a:solidFill>
                <a:latin typeface="Arial"/>
                <a:cs typeface="Arial"/>
              </a:rPr>
              <a:t>w</a:t>
            </a:r>
            <a:r>
              <a:rPr sz="1200" spc="-80" dirty="0">
                <a:solidFill>
                  <a:srgbClr val="B3B3B3"/>
                </a:solidFill>
                <a:latin typeface="Arial"/>
                <a:cs typeface="Arial"/>
                <a:hlinkClick r:id="rId3"/>
              </a:rPr>
              <a:t>w</a:t>
            </a:r>
            <a:r>
              <a:rPr sz="1200" spc="-5" dirty="0">
                <a:solidFill>
                  <a:srgbClr val="B3B3B3"/>
                </a:solidFill>
                <a:latin typeface="Arial"/>
                <a:cs typeface="Arial"/>
                <a:hlinkClick r:id="rId3"/>
              </a:rPr>
              <a:t>.slid</a:t>
            </a:r>
            <a:r>
              <a:rPr sz="1200" dirty="0">
                <a:solidFill>
                  <a:srgbClr val="B3B3B3"/>
                </a:solidFill>
                <a:latin typeface="Arial"/>
                <a:cs typeface="Arial"/>
                <a:hlinkClick r:id="rId3"/>
              </a:rPr>
              <a:t>e</a:t>
            </a:r>
            <a:r>
              <a:rPr sz="1200" spc="-5" dirty="0">
                <a:solidFill>
                  <a:srgbClr val="B3B3B3"/>
                </a:solidFill>
                <a:latin typeface="Arial"/>
                <a:cs typeface="Arial"/>
                <a:hlinkClick r:id="rId3"/>
              </a:rPr>
              <a:t>sha</a:t>
            </a:r>
            <a:r>
              <a:rPr sz="1200" dirty="0">
                <a:solidFill>
                  <a:srgbClr val="B3B3B3"/>
                </a:solidFill>
                <a:latin typeface="Arial"/>
                <a:cs typeface="Arial"/>
                <a:hlinkClick r:id="rId3"/>
              </a:rPr>
              <a:t>re.n</a:t>
            </a:r>
            <a:r>
              <a:rPr sz="1200" spc="-15" dirty="0">
                <a:solidFill>
                  <a:srgbClr val="B3B3B3"/>
                </a:solidFill>
                <a:latin typeface="Arial"/>
                <a:cs typeface="Arial"/>
                <a:hlinkClick r:id="rId3"/>
              </a:rPr>
              <a:t>e</a:t>
            </a:r>
            <a:r>
              <a:rPr sz="1200" dirty="0">
                <a:solidFill>
                  <a:srgbClr val="B3B3B3"/>
                </a:solidFill>
                <a:latin typeface="Arial"/>
                <a:cs typeface="Arial"/>
                <a:hlinkClick r:id="rId3"/>
              </a:rPr>
              <a:t>t/</a:t>
            </a:r>
            <a:r>
              <a:rPr sz="1200" spc="-15" dirty="0">
                <a:solidFill>
                  <a:srgbClr val="B3B3B3"/>
                </a:solidFill>
                <a:latin typeface="Arial"/>
                <a:cs typeface="Arial"/>
                <a:hlinkClick r:id="rId3"/>
              </a:rPr>
              <a:t>p</a:t>
            </a:r>
            <a:r>
              <a:rPr sz="1200" spc="-5" dirty="0">
                <a:solidFill>
                  <a:srgbClr val="B3B3B3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spc="-15" dirty="0">
                <a:solidFill>
                  <a:srgbClr val="B3B3B3"/>
                </a:solidFill>
                <a:latin typeface="Arial"/>
                <a:cs typeface="Arial"/>
                <a:hlinkClick r:id="rId3"/>
              </a:rPr>
              <a:t>n</a:t>
            </a:r>
            <a:r>
              <a:rPr sz="1200" spc="-5" dirty="0">
                <a:solidFill>
                  <a:srgbClr val="B3B3B3"/>
                </a:solidFill>
                <a:latin typeface="Arial"/>
                <a:cs typeface="Arial"/>
                <a:hlinkClick r:id="rId3"/>
              </a:rPr>
              <a:t>k</a:t>
            </a:r>
            <a:r>
              <a:rPr sz="1200" spc="-15" dirty="0">
                <a:solidFill>
                  <a:srgbClr val="B3B3B3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spc="-5" dirty="0">
                <a:solidFill>
                  <a:srgbClr val="B3B3B3"/>
                </a:solidFill>
                <a:latin typeface="Arial"/>
                <a:cs typeface="Arial"/>
                <a:hlinkClick r:id="rId3"/>
              </a:rPr>
              <a:t>jk</a:t>
            </a:r>
            <a:r>
              <a:rPr sz="1200" spc="-15" dirty="0">
                <a:solidFill>
                  <a:srgbClr val="B3B3B3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spc="-5" dirty="0">
                <a:solidFill>
                  <a:srgbClr val="B3B3B3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spc="-15" dirty="0">
                <a:solidFill>
                  <a:srgbClr val="B3B3B3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spc="-5" dirty="0">
                <a:solidFill>
                  <a:srgbClr val="B3B3B3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dirty="0">
                <a:solidFill>
                  <a:srgbClr val="B3B3B3"/>
                </a:solidFill>
                <a:latin typeface="Arial"/>
                <a:cs typeface="Arial"/>
                <a:hlinkClick r:id="rId3"/>
              </a:rPr>
              <a:t>/r</a:t>
            </a:r>
            <a:r>
              <a:rPr sz="1200" spc="-10" dirty="0">
                <a:solidFill>
                  <a:srgbClr val="B3B3B3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spc="-15" dirty="0">
                <a:solidFill>
                  <a:srgbClr val="B3B3B3"/>
                </a:solidFill>
                <a:latin typeface="Arial"/>
                <a:cs typeface="Arial"/>
                <a:hlinkClick r:id="rId3"/>
              </a:rPr>
              <a:t>d</a:t>
            </a:r>
            <a:r>
              <a:rPr sz="1200" spc="-5" dirty="0">
                <a:solidFill>
                  <a:srgbClr val="B3B3B3"/>
                </a:solidFill>
                <a:latin typeface="Arial"/>
                <a:cs typeface="Arial"/>
                <a:hlinkClick r:id="rId3"/>
              </a:rPr>
              <a:t>i </a:t>
            </a:r>
            <a:r>
              <a:rPr sz="1200" spc="-5" dirty="0">
                <a:solidFill>
                  <a:srgbClr val="B3B3B3"/>
                </a:solidFill>
                <a:latin typeface="Arial"/>
                <a:cs typeface="Arial"/>
              </a:rPr>
              <a:t> ological-anatomy-of-hepatobiliary-system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005" y="626184"/>
            <a:ext cx="75755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Reduced-size Liver</a:t>
            </a:r>
            <a:r>
              <a:rPr sz="3600" spc="-140" dirty="0"/>
              <a:t> </a:t>
            </a:r>
            <a:r>
              <a:rPr sz="3600" spc="-20" dirty="0"/>
              <a:t>Transplant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63981" y="1323450"/>
            <a:ext cx="7839709" cy="21609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First described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Bismuth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1984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5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Excellent graft and patient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Decreased waiting list mortality among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61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Both deceased donor split liver transplantation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(SLT)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living donor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(LDLT)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evolved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reduced-size liver  transplantation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296" y="3814571"/>
            <a:ext cx="5015484" cy="2737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39511" y="3636264"/>
            <a:ext cx="3817620" cy="3092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31</TotalTime>
  <Words>475</Words>
  <Application>Microsoft Office PowerPoint</Application>
  <PresentationFormat>On-screen Show (4:3)</PresentationFormat>
  <Paragraphs>110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Symbol</vt:lpstr>
      <vt:lpstr>Times New Roman</vt:lpstr>
      <vt:lpstr>Wingdings</vt:lpstr>
      <vt:lpstr>Vapor Trail</vt:lpstr>
      <vt:lpstr>Indications for liver transplantation in children</vt:lpstr>
      <vt:lpstr>Liver Failure manifestations</vt:lpstr>
      <vt:lpstr>Recipient Conditions</vt:lpstr>
      <vt:lpstr>Liver lesions</vt:lpstr>
      <vt:lpstr>Portal Vein Thrombosis (PVT)</vt:lpstr>
      <vt:lpstr>Replaced Hepatic Arteries</vt:lpstr>
      <vt:lpstr>Types of donations</vt:lpstr>
      <vt:lpstr>Liver Anatomy</vt:lpstr>
      <vt:lpstr>Reduced-size Liver Transplant</vt:lpstr>
      <vt:lpstr>Left Lateral Section / Right Trisection</vt:lpstr>
      <vt:lpstr>Left Lobe / Right Lobe Split</vt:lpstr>
      <vt:lpstr>In Situ Left Lateral Section Dissection</vt:lpstr>
      <vt:lpstr>PowerPoint Presentation</vt:lpstr>
      <vt:lpstr>Allocation of Vessels and Biliary Tract</vt:lpstr>
      <vt:lpstr>Living Donor Liver Transplant</vt:lpstr>
      <vt:lpstr>Living Donor vs. Split Liver DD</vt:lpstr>
      <vt:lpstr>After Revascularization</vt:lpstr>
      <vt:lpstr>Roux-en-Y Biliary Reconstruction</vt:lpstr>
      <vt:lpstr>At the end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Diederichs, Anna</dc:creator>
  <cp:lastModifiedBy>Razieh Nowrozi</cp:lastModifiedBy>
  <cp:revision>11</cp:revision>
  <dcterms:created xsi:type="dcterms:W3CDTF">2021-01-05T14:02:39Z</dcterms:created>
  <dcterms:modified xsi:type="dcterms:W3CDTF">2021-01-09T05:28:11Z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2021-01-05T00:00:00Z</vt:filetime>
  </property>
</Properties>
</file>